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83" r:id="rId10"/>
    <p:sldId id="305" r:id="rId11"/>
    <p:sldId id="263" r:id="rId12"/>
    <p:sldId id="284" r:id="rId13"/>
    <p:sldId id="264" r:id="rId14"/>
    <p:sldId id="304" r:id="rId15"/>
    <p:sldId id="270" r:id="rId16"/>
    <p:sldId id="297" r:id="rId17"/>
    <p:sldId id="268" r:id="rId18"/>
    <p:sldId id="286" r:id="rId19"/>
    <p:sldId id="300" r:id="rId20"/>
    <p:sldId id="301" r:id="rId21"/>
    <p:sldId id="298" r:id="rId22"/>
    <p:sldId id="303" r:id="rId23"/>
    <p:sldId id="287" r:id="rId24"/>
    <p:sldId id="271" r:id="rId25"/>
    <p:sldId id="289" r:id="rId26"/>
    <p:sldId id="290" r:id="rId27"/>
    <p:sldId id="291" r:id="rId28"/>
    <p:sldId id="292" r:id="rId29"/>
    <p:sldId id="293"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2CC"/>
    <a:srgbClr val="FFC000"/>
    <a:srgbClr val="368E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2379" autoAdjust="0"/>
  </p:normalViewPr>
  <p:slideViewPr>
    <p:cSldViewPr snapToGrid="0">
      <p:cViewPr varScale="1">
        <p:scale>
          <a:sx n="66" d="100"/>
          <a:sy n="66" d="100"/>
        </p:scale>
        <p:origin x="81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13</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16</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21</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22</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latin typeface="NotoSansJP"/>
              </a:rPr>
              <a:t>目標</a:t>
            </a:r>
            <a:br>
              <a:rPr lang="ja-JP" altLang="en-US" dirty="0"/>
            </a:br>
            <a:r>
              <a:rPr lang="ja-JP" altLang="en-US" b="0" i="0" dirty="0">
                <a:solidFill>
                  <a:srgbClr val="1D1C1D"/>
                </a:solidFill>
                <a:effectLst/>
                <a:latin typeface="NotoSansJP"/>
              </a:rPr>
              <a:t>チームでの開発の違いを知り積極的に知識を身につける成果</a:t>
            </a:r>
            <a:br>
              <a:rPr lang="ja-JP" altLang="en-US" dirty="0"/>
            </a:br>
            <a:r>
              <a:rPr lang="ja-JP" altLang="en-US" b="0" i="0" dirty="0">
                <a:solidFill>
                  <a:srgbClr val="1D1C1D"/>
                </a:solidFill>
                <a:effectLst/>
                <a:latin typeface="NotoSansJP"/>
              </a:rPr>
              <a:t>たくさん質問をしたことで知識を深めていくことが楽しいと感じながらプロジェクトに取り組むことができた。今後</a:t>
            </a:r>
            <a:br>
              <a:rPr lang="ja-JP" altLang="en-US" dirty="0"/>
            </a:br>
            <a:r>
              <a:rPr lang="ja-JP" altLang="en-US" b="0" i="0" dirty="0">
                <a:solidFill>
                  <a:srgbClr val="1D1C1D"/>
                </a:solidFill>
                <a:effectLst/>
                <a:latin typeface="NotoSansJP"/>
              </a:rPr>
              <a:t>もっと新しい発見やたくさん知識を身につけていきたいのでこの研修の成果を生かしつつ、会社の先輩方等から刺激をもらい成長していきたい</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24</a:t>
            </a:fld>
            <a:endParaRPr kumimoji="1" lang="ja-JP" altLang="en-US"/>
          </a:p>
        </p:txBody>
      </p:sp>
    </p:spTree>
    <p:extLst>
      <p:ext uri="{BB962C8B-B14F-4D97-AF65-F5344CB8AC3E}">
        <p14:creationId xmlns:p14="http://schemas.microsoft.com/office/powerpoint/2010/main" val="197225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4</a:t>
            </a:fld>
            <a:endParaRPr kumimoji="1" lang="ja-JP" altLang="en-US"/>
          </a:p>
        </p:txBody>
      </p:sp>
    </p:spTree>
    <p:extLst>
      <p:ext uri="{BB962C8B-B14F-4D97-AF65-F5344CB8AC3E}">
        <p14:creationId xmlns:p14="http://schemas.microsoft.com/office/powerpoint/2010/main" val="15765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1597999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6/29/2021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6/29/2021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6/29/2021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a:extLst>
              <a:ext uri="{FF2B5EF4-FFF2-40B4-BE49-F238E27FC236}">
                <a16:creationId xmlns:a16="http://schemas.microsoft.com/office/drawing/2014/main" id="{35A75B92-4270-45F8-AB9B-2495203CEF9A}"/>
              </a:ext>
            </a:extLst>
          </p:cNvPr>
          <p:cNvSpPr>
            <a:spLocks noGrp="1"/>
          </p:cNvSpPr>
          <p:nvPr>
            <p:ph type="sldNum" sz="quarter" idx="12"/>
          </p:nvPr>
        </p:nvSpPr>
        <p:spPr>
          <a:xfrm>
            <a:off x="10658927" y="6422854"/>
            <a:ext cx="946264" cy="365125"/>
          </a:xfrm>
        </p:spPr>
        <p:txBody>
          <a:bodyPr>
            <a:normAutofit/>
          </a:bodyPr>
          <a:lstStyle/>
          <a:p>
            <a:pPr>
              <a:spcAft>
                <a:spcPts val="600"/>
              </a:spcAft>
            </a:pPr>
            <a:fld id="{8A7A6979-0714-4377-B894-6BE4C2D6E202}" type="slidenum">
              <a:rPr lang="en-US" smtClean="0"/>
              <a:pPr>
                <a:spcAft>
                  <a:spcPts val="600"/>
                </a:spcAft>
              </a:pPr>
              <a:t>10</a:t>
            </a:fld>
            <a:endParaRPr lang="en-US"/>
          </a:p>
        </p:txBody>
      </p:sp>
      <p:pic>
        <p:nvPicPr>
          <p:cNvPr id="8" name="図 7" descr="グラフィカル ユーザー インターフェイス, テキスト, メール&#10;&#10;自動的に生成された説明">
            <a:extLst>
              <a:ext uri="{FF2B5EF4-FFF2-40B4-BE49-F238E27FC236}">
                <a16:creationId xmlns:a16="http://schemas.microsoft.com/office/drawing/2014/main" id="{6A228388-D701-4D48-A632-93D2AFDFBFF9}"/>
              </a:ext>
            </a:extLst>
          </p:cNvPr>
          <p:cNvPicPr>
            <a:picLocks noChangeAspect="1"/>
          </p:cNvPicPr>
          <p:nvPr/>
        </p:nvPicPr>
        <p:blipFill rotWithShape="1">
          <a:blip r:embed="rId3"/>
          <a:srcRect t="12980" r="792" b="37700"/>
          <a:stretch/>
        </p:blipFill>
        <p:spPr>
          <a:xfrm>
            <a:off x="516271" y="3548150"/>
            <a:ext cx="11088920" cy="2874704"/>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C8A2A5A7-77E0-4AA7-B367-15D47452FBEC}"/>
              </a:ext>
            </a:extLst>
          </p:cNvPr>
          <p:cNvPicPr>
            <a:picLocks noChangeAspect="1"/>
          </p:cNvPicPr>
          <p:nvPr/>
        </p:nvPicPr>
        <p:blipFill rotWithShape="1">
          <a:blip r:embed="rId4"/>
          <a:srcRect t="13287" r="966" b="46694"/>
          <a:stretch/>
        </p:blipFill>
        <p:spPr>
          <a:xfrm>
            <a:off x="516271" y="435146"/>
            <a:ext cx="11088920" cy="2673976"/>
          </a:xfrm>
          <a:prstGeom prst="rect">
            <a:avLst/>
          </a:prstGeom>
        </p:spPr>
      </p:pic>
      <p:sp>
        <p:nvSpPr>
          <p:cNvPr id="13" name="フレーム 12">
            <a:extLst>
              <a:ext uri="{FF2B5EF4-FFF2-40B4-BE49-F238E27FC236}">
                <a16:creationId xmlns:a16="http://schemas.microsoft.com/office/drawing/2014/main" id="{213B9328-9A9D-47C2-9E2A-9196A748E50A}"/>
              </a:ext>
            </a:extLst>
          </p:cNvPr>
          <p:cNvSpPr/>
          <p:nvPr/>
        </p:nvSpPr>
        <p:spPr>
          <a:xfrm>
            <a:off x="9833317" y="1252025"/>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DD23D366-DC62-4FE7-ADB4-4F06EAD346F5}"/>
              </a:ext>
            </a:extLst>
          </p:cNvPr>
          <p:cNvSpPr/>
          <p:nvPr/>
        </p:nvSpPr>
        <p:spPr>
          <a:xfrm>
            <a:off x="9833317" y="4255907"/>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7D83505-2742-42F0-961D-946CC43C8D15}"/>
              </a:ext>
            </a:extLst>
          </p:cNvPr>
          <p:cNvSpPr txBox="1"/>
          <p:nvPr/>
        </p:nvSpPr>
        <p:spPr>
          <a:xfrm>
            <a:off x="586809" y="47677"/>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講師のメールアドレスでログイン</a:t>
            </a:r>
          </a:p>
        </p:txBody>
      </p:sp>
      <p:sp>
        <p:nvSpPr>
          <p:cNvPr id="16" name="テキスト ボックス 15">
            <a:extLst>
              <a:ext uri="{FF2B5EF4-FFF2-40B4-BE49-F238E27FC236}">
                <a16:creationId xmlns:a16="http://schemas.microsoft.com/office/drawing/2014/main" id="{7F04DC48-55BC-4D3D-B918-EFA77BD2B2D9}"/>
              </a:ext>
            </a:extLst>
          </p:cNvPr>
          <p:cNvSpPr txBox="1"/>
          <p:nvPr/>
        </p:nvSpPr>
        <p:spPr>
          <a:xfrm>
            <a:off x="516271" y="3141313"/>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受講者のメールアドレスでログイン</a:t>
            </a:r>
          </a:p>
        </p:txBody>
      </p:sp>
    </p:spTree>
    <p:extLst>
      <p:ext uri="{BB962C8B-B14F-4D97-AF65-F5344CB8AC3E}">
        <p14:creationId xmlns:p14="http://schemas.microsoft.com/office/powerpoint/2010/main" val="29324675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匿名化</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800" dirty="0">
                <a:solidFill>
                  <a:schemeClr val="tx1"/>
                </a:solidFill>
                <a:latin typeface="メイリオ" panose="020B0604030504040204" pitchFamily="50" charset="-128"/>
                <a:ea typeface="メイリオ" panose="020B0604030504040204" pitchFamily="50" charset="-128"/>
              </a:rPr>
              <a:t>匿名化</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a:t>
            </a:r>
            <a:r>
              <a:rPr lang="ja-JP" altLang="en-US" sz="2800" b="1" dirty="0">
                <a:solidFill>
                  <a:srgbClr val="FF0000"/>
                </a:solidFill>
              </a:rPr>
              <a:t>解除</a:t>
            </a:r>
            <a:r>
              <a:rPr lang="ja-JP" altLang="en-US" sz="2800" dirty="0"/>
              <a:t>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fontScale="92500"/>
          </a:bodyPr>
          <a:lstStyle/>
          <a:p>
            <a:endParaRPr kumimoji="1" lang="en-US" altLang="ja-JP" sz="3200" dirty="0"/>
          </a:p>
          <a:p>
            <a:pPr marL="0" indent="0">
              <a:buNone/>
            </a:pPr>
            <a:endParaRPr kumimoji="1" lang="en-US" altLang="ja-JP" sz="3200" dirty="0"/>
          </a:p>
          <a:p>
            <a:pPr marL="0" indent="0">
              <a:buNone/>
            </a:pPr>
            <a:endParaRPr kumimoji="1" lang="en-US" altLang="ja-JP" sz="3200" dirty="0">
              <a:highlight>
                <a:srgbClr val="FFFF99"/>
              </a:highlight>
            </a:endParaRPr>
          </a:p>
          <a:p>
            <a:pPr marL="0" indent="0">
              <a:buNone/>
            </a:pPr>
            <a:r>
              <a:rPr kumimoji="1" lang="en-US" altLang="ja-JP" sz="3200" dirty="0"/>
              <a:t>	</a:t>
            </a:r>
            <a:r>
              <a:rPr kumimoji="1" lang="ja-JP" altLang="en-US" sz="3200" dirty="0">
                <a:highlight>
                  <a:srgbClr val="FFFF99"/>
                </a:highlight>
              </a:rPr>
              <a:t>実名化の後、一定時間たつと匿名にもどる機能</a:t>
            </a:r>
            <a:endParaRPr kumimoji="1" lang="en-US" altLang="ja-JP" sz="3200" dirty="0">
              <a:highlight>
                <a:srgbClr val="FFFF99"/>
              </a:highlight>
            </a:endParaRPr>
          </a:p>
          <a:p>
            <a:endParaRPr kumimoji="1" lang="en-US" altLang="ja-JP" sz="3200" dirty="0"/>
          </a:p>
          <a:p>
            <a:endParaRPr lang="en-US" altLang="ja-JP" sz="3200" dirty="0"/>
          </a:p>
          <a:p>
            <a:pPr marL="0" indent="0">
              <a:buNone/>
            </a:pPr>
            <a:r>
              <a:rPr lang="en-US" altLang="ja-JP" sz="3200" dirty="0"/>
              <a:t>	</a:t>
            </a:r>
            <a:r>
              <a:rPr lang="ja-JP" altLang="en-US" sz="3200" dirty="0">
                <a:highlight>
                  <a:srgbClr val="FFFF99"/>
                </a:highlight>
              </a:rPr>
              <a:t>リアクション回数の制限機能</a:t>
            </a:r>
            <a:endParaRPr kumimoji="1" lang="en-US" altLang="ja-JP" sz="3200" dirty="0">
              <a:highlight>
                <a:srgbClr val="FFFF99"/>
              </a:highlight>
            </a:endParaRPr>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944757"/>
            <a:ext cx="1076154" cy="1369106"/>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584727" cy="1584727"/>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pic>
        <p:nvPicPr>
          <p:cNvPr id="6" name="図 5" descr="アイコン&#10;&#10;自動的に生成された説明">
            <a:extLst>
              <a:ext uri="{FF2B5EF4-FFF2-40B4-BE49-F238E27FC236}">
                <a16:creationId xmlns:a16="http://schemas.microsoft.com/office/drawing/2014/main" id="{BC628AD2-5ABB-4D86-8E0C-BF019BEB4F81}"/>
              </a:ext>
            </a:extLst>
          </p:cNvPr>
          <p:cNvPicPr>
            <a:picLocks noChangeAspect="1"/>
          </p:cNvPicPr>
          <p:nvPr/>
        </p:nvPicPr>
        <p:blipFill>
          <a:blip r:embed="rId6"/>
          <a:stretch>
            <a:fillRect/>
          </a:stretch>
        </p:blipFill>
        <p:spPr>
          <a:xfrm>
            <a:off x="6347944" y="4401648"/>
            <a:ext cx="759466" cy="745657"/>
          </a:xfrm>
          <a:prstGeom prst="rect">
            <a:avLst/>
          </a:prstGeom>
        </p:spPr>
      </p:pic>
      <p:pic>
        <p:nvPicPr>
          <p:cNvPr id="12" name="図 11" descr="アイコン&#10;&#10;自動的に生成された説明">
            <a:extLst>
              <a:ext uri="{FF2B5EF4-FFF2-40B4-BE49-F238E27FC236}">
                <a16:creationId xmlns:a16="http://schemas.microsoft.com/office/drawing/2014/main" id="{D1B135B1-F226-454A-A1D2-EF039A33198B}"/>
              </a:ext>
            </a:extLst>
          </p:cNvPr>
          <p:cNvPicPr>
            <a:picLocks noChangeAspect="1"/>
          </p:cNvPicPr>
          <p:nvPr/>
        </p:nvPicPr>
        <p:blipFill>
          <a:blip r:embed="rId7"/>
          <a:stretch>
            <a:fillRect/>
          </a:stretch>
        </p:blipFill>
        <p:spPr>
          <a:xfrm>
            <a:off x="4232471" y="4407375"/>
            <a:ext cx="759466" cy="745657"/>
          </a:xfrm>
          <a:prstGeom prst="rect">
            <a:avLst/>
          </a:prstGeom>
        </p:spPr>
      </p:pic>
      <p:pic>
        <p:nvPicPr>
          <p:cNvPr id="18" name="図 17" descr="アイコン&#10;&#10;自動的に生成された説明">
            <a:extLst>
              <a:ext uri="{FF2B5EF4-FFF2-40B4-BE49-F238E27FC236}">
                <a16:creationId xmlns:a16="http://schemas.microsoft.com/office/drawing/2014/main" id="{66A74AB1-708F-46FC-8AAE-14F466CB6DB5}"/>
              </a:ext>
            </a:extLst>
          </p:cNvPr>
          <p:cNvPicPr>
            <a:picLocks noChangeAspect="1"/>
          </p:cNvPicPr>
          <p:nvPr/>
        </p:nvPicPr>
        <p:blipFill>
          <a:blip r:embed="rId8"/>
          <a:stretch>
            <a:fillRect/>
          </a:stretch>
        </p:blipFill>
        <p:spPr>
          <a:xfrm>
            <a:off x="2116997" y="4407376"/>
            <a:ext cx="759465" cy="745656"/>
          </a:xfrm>
          <a:prstGeom prst="rect">
            <a:avLst/>
          </a:prstGeom>
        </p:spPr>
      </p:pic>
      <p:sp>
        <p:nvSpPr>
          <p:cNvPr id="19" name="吹き出し: 円形 18">
            <a:extLst>
              <a:ext uri="{FF2B5EF4-FFF2-40B4-BE49-F238E27FC236}">
                <a16:creationId xmlns:a16="http://schemas.microsoft.com/office/drawing/2014/main" id="{76E6FF92-5A7E-4EE8-BDAF-9FCCF27E6F22}"/>
              </a:ext>
            </a:extLst>
          </p:cNvPr>
          <p:cNvSpPr/>
          <p:nvPr/>
        </p:nvSpPr>
        <p:spPr>
          <a:xfrm>
            <a:off x="7852762" y="4577464"/>
            <a:ext cx="3410306" cy="1529172"/>
          </a:xfrm>
          <a:prstGeom prst="wedgeEllipseCallout">
            <a:avLst>
              <a:gd name="adj1" fmla="val -64564"/>
              <a:gd name="adj2" fmla="val -26450"/>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押せるのは</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１人１回</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8867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8.33333E-7 7.40741E-7 L -8.33333E-7 -0.07222 " pathEditMode="relative" rAng="0" ptsTypes="AA">
                                      <p:cBhvr>
                                        <p:cTn id="6"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882152"/>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5E-6 4.44444E-6 L 2.5E-6 -0.07223 " pathEditMode="relative" rAng="0" ptsTypes="AA">
                                      <p:cBhvr>
                                        <p:cTn id="6"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二等辺三角形 6">
            <a:extLst>
              <a:ext uri="{FF2B5EF4-FFF2-40B4-BE49-F238E27FC236}">
                <a16:creationId xmlns:a16="http://schemas.microsoft.com/office/drawing/2014/main" id="{BC70E5A4-D782-49B3-8C15-5B9B0EB184BF}"/>
              </a:ext>
            </a:extLst>
          </p:cNvPr>
          <p:cNvSpPr/>
          <p:nvPr/>
        </p:nvSpPr>
        <p:spPr>
          <a:xfrm rot="10800000">
            <a:off x="5546319" y="5040497"/>
            <a:ext cx="1097280" cy="304013"/>
          </a:xfrm>
          <a:prstGeom prst="triangle">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9E35629-1894-4CA6-A768-42045EB44AF5}"/>
              </a:ext>
            </a:extLst>
          </p:cNvPr>
          <p:cNvSpPr txBox="1"/>
          <p:nvPr/>
        </p:nvSpPr>
        <p:spPr>
          <a:xfrm>
            <a:off x="3303738" y="5525221"/>
            <a:ext cx="5584524" cy="707886"/>
          </a:xfrm>
          <a:prstGeom prst="rect">
            <a:avLst/>
          </a:prstGeom>
          <a:noFill/>
        </p:spPr>
        <p:txBody>
          <a:bodyPr wrap="square" rtlCol="0">
            <a:spAutoFit/>
          </a:bodyPr>
          <a:lstStyle/>
          <a:p>
            <a:r>
              <a:rPr kumimoji="1" lang="ja-JP" altLang="en-US" sz="4000" b="1" dirty="0">
                <a:solidFill>
                  <a:srgbClr val="FF0000"/>
                </a:solidFill>
                <a:latin typeface="メイリオ" panose="020B0604030504040204" pitchFamily="50" charset="-128"/>
                <a:ea typeface="メイリオ" panose="020B0604030504040204" pitchFamily="50" charset="-128"/>
              </a:rPr>
              <a:t>最初の組み立ての甘さ</a:t>
            </a:r>
          </a:p>
        </p:txBody>
      </p:sp>
      <p:sp>
        <p:nvSpPr>
          <p:cNvPr id="11" name="四角形: 角を丸くする 10">
            <a:extLst>
              <a:ext uri="{FF2B5EF4-FFF2-40B4-BE49-F238E27FC236}">
                <a16:creationId xmlns:a16="http://schemas.microsoft.com/office/drawing/2014/main" id="{BF7123C4-AE59-4B70-9B05-2F62E848C80D}"/>
              </a:ext>
            </a:extLst>
          </p:cNvPr>
          <p:cNvSpPr/>
          <p:nvPr/>
        </p:nvSpPr>
        <p:spPr>
          <a:xfrm>
            <a:off x="1539238" y="1948285"/>
            <a:ext cx="4115973" cy="128387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変数名の統一</a:t>
            </a:r>
          </a:p>
        </p:txBody>
      </p:sp>
      <p:sp>
        <p:nvSpPr>
          <p:cNvPr id="12" name="四角形: 角を丸くする 11">
            <a:extLst>
              <a:ext uri="{FF2B5EF4-FFF2-40B4-BE49-F238E27FC236}">
                <a16:creationId xmlns:a16="http://schemas.microsoft.com/office/drawing/2014/main" id="{5A3A2CE0-65DC-4E9E-97DB-18754D2CCAAF}"/>
              </a:ext>
            </a:extLst>
          </p:cNvPr>
          <p:cNvSpPr/>
          <p:nvPr/>
        </p:nvSpPr>
        <p:spPr>
          <a:xfrm>
            <a:off x="1539240" y="3567958"/>
            <a:ext cx="4115972" cy="1341757"/>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Servlet</a:t>
            </a:r>
            <a:r>
              <a:rPr kumimoji="1" lang="ja-JP" altLang="en-US" sz="2800" dirty="0">
                <a:solidFill>
                  <a:schemeClr val="tx1"/>
                </a:solidFill>
                <a:latin typeface="メイリオ" panose="020B0604030504040204" pitchFamily="50" charset="-128"/>
                <a:ea typeface="メイリオ" panose="020B0604030504040204" pitchFamily="50" charset="-128"/>
              </a:rPr>
              <a:t>同士の</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画面遷移・連結</a:t>
            </a:r>
          </a:p>
        </p:txBody>
      </p:sp>
      <p:sp>
        <p:nvSpPr>
          <p:cNvPr id="13" name="四角形: 角を丸くする 12">
            <a:extLst>
              <a:ext uri="{FF2B5EF4-FFF2-40B4-BE49-F238E27FC236}">
                <a16:creationId xmlns:a16="http://schemas.microsoft.com/office/drawing/2014/main" id="{03C6A366-25E9-4E09-B1ED-942469ED9311}"/>
              </a:ext>
            </a:extLst>
          </p:cNvPr>
          <p:cNvSpPr/>
          <p:nvPr/>
        </p:nvSpPr>
        <p:spPr>
          <a:xfrm>
            <a:off x="6536790" y="3558571"/>
            <a:ext cx="4115970" cy="1341757"/>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ファイル数の見通し</a:t>
            </a:r>
          </a:p>
        </p:txBody>
      </p:sp>
      <p:sp>
        <p:nvSpPr>
          <p:cNvPr id="14" name="四角形: 角を丸くする 13">
            <a:extLst>
              <a:ext uri="{FF2B5EF4-FFF2-40B4-BE49-F238E27FC236}">
                <a16:creationId xmlns:a16="http://schemas.microsoft.com/office/drawing/2014/main" id="{1EFD8930-9434-4384-9F3C-B3DFE408DFCD}"/>
              </a:ext>
            </a:extLst>
          </p:cNvPr>
          <p:cNvSpPr/>
          <p:nvPr/>
        </p:nvSpPr>
        <p:spPr>
          <a:xfrm>
            <a:off x="6536790" y="1962249"/>
            <a:ext cx="4115970" cy="128387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CSS</a:t>
            </a:r>
            <a:r>
              <a:rPr kumimoji="1" lang="ja-JP" altLang="en-US" sz="2800" dirty="0">
                <a:solidFill>
                  <a:schemeClr val="tx1"/>
                </a:solidFill>
                <a:latin typeface="メイリオ" panose="020B0604030504040204" pitchFamily="50" charset="-128"/>
                <a:ea typeface="メイリオ" panose="020B0604030504040204" pitchFamily="50" charset="-128"/>
              </a:rPr>
              <a:t>共通部分の活用</a:t>
            </a: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四角形: 角を丸くする 6">
            <a:extLst>
              <a:ext uri="{FF2B5EF4-FFF2-40B4-BE49-F238E27FC236}">
                <a16:creationId xmlns:a16="http://schemas.microsoft.com/office/drawing/2014/main" id="{A3148ABF-5031-468C-A2D7-708441573BEF}"/>
              </a:ext>
            </a:extLst>
          </p:cNvPr>
          <p:cNvSpPr/>
          <p:nvPr/>
        </p:nvSpPr>
        <p:spPr>
          <a:xfrm>
            <a:off x="1533074" y="2250831"/>
            <a:ext cx="4280402" cy="151954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司会を明確化</a:t>
            </a:r>
          </a:p>
        </p:txBody>
      </p:sp>
      <p:sp>
        <p:nvSpPr>
          <p:cNvPr id="9" name="四角形: 角を丸くする 8">
            <a:extLst>
              <a:ext uri="{FF2B5EF4-FFF2-40B4-BE49-F238E27FC236}">
                <a16:creationId xmlns:a16="http://schemas.microsoft.com/office/drawing/2014/main" id="{38332A5F-90AC-495E-A5E7-522F9C9F2D1F}"/>
              </a:ext>
            </a:extLst>
          </p:cNvPr>
          <p:cNvSpPr/>
          <p:nvPr/>
        </p:nvSpPr>
        <p:spPr>
          <a:xfrm>
            <a:off x="1533072" y="4183621"/>
            <a:ext cx="4280402"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ファイル完成の可視化</a:t>
            </a:r>
          </a:p>
        </p:txBody>
      </p:sp>
      <p:sp>
        <p:nvSpPr>
          <p:cNvPr id="11" name="四角形: 角を丸くする 10">
            <a:extLst>
              <a:ext uri="{FF2B5EF4-FFF2-40B4-BE49-F238E27FC236}">
                <a16:creationId xmlns:a16="http://schemas.microsoft.com/office/drawing/2014/main" id="{F21CC467-24B5-4340-8194-CA53EC0D78F8}"/>
              </a:ext>
            </a:extLst>
          </p:cNvPr>
          <p:cNvSpPr/>
          <p:nvPr/>
        </p:nvSpPr>
        <p:spPr>
          <a:xfrm>
            <a:off x="6378526" y="2219179"/>
            <a:ext cx="4280400"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リアクションを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もっとする</a:t>
            </a:r>
          </a:p>
        </p:txBody>
      </p:sp>
      <p:sp>
        <p:nvSpPr>
          <p:cNvPr id="12" name="四角形: 角を丸くする 11">
            <a:extLst>
              <a:ext uri="{FF2B5EF4-FFF2-40B4-BE49-F238E27FC236}">
                <a16:creationId xmlns:a16="http://schemas.microsoft.com/office/drawing/2014/main" id="{F6D9FEE8-B9AA-4D29-BEB9-8A6BBE56A68F}"/>
              </a:ext>
            </a:extLst>
          </p:cNvPr>
          <p:cNvSpPr/>
          <p:nvPr/>
        </p:nvSpPr>
        <p:spPr>
          <a:xfrm>
            <a:off x="6378526" y="4183620"/>
            <a:ext cx="4280400" cy="1519545"/>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困っているところを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抱えず共有</a:t>
            </a:r>
          </a:p>
          <a:p>
            <a:pPr algn="ct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チームでの開発の違いを知り積極的に知識を身につける。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たくさん質問をしたことで知識を深めていくことが楽しいと感じながら</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プロジェクトに取り組むことができた。</a:t>
            </a:r>
            <a:endParaRPr kumimoji="1" lang="ja-JP" altLang="en-US" sz="32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もっと新しい発見やたくさん知識を身につけていきたいので</a:t>
            </a:r>
            <a:endParaRPr kumimoji="1" lang="en-US" altLang="ja-JP" sz="2000" dirty="0">
              <a:solidFill>
                <a:schemeClr val="tx1"/>
              </a:solidFill>
              <a:latin typeface="メイリオ" panose="020B0604030504040204" pitchFamily="50" charset="-128"/>
              <a:ea typeface="メイリオ" panose="020B0604030504040204" pitchFamily="50" charset="-128"/>
            </a:endParaRPr>
          </a:p>
          <a:p>
            <a:r>
              <a:rPr kumimoji="1" lang="ja-JP" altLang="en-US" sz="2000" dirty="0">
                <a:solidFill>
                  <a:schemeClr val="tx1"/>
                </a:solidFill>
                <a:latin typeface="メイリオ" panose="020B0604030504040204" pitchFamily="50" charset="-128"/>
                <a:ea typeface="メイリオ" panose="020B0604030504040204" pitchFamily="50" charset="-128"/>
              </a:rPr>
              <a:t>この研修の成果を生かしつつ、会社の先輩方等から刺激をもらい成長していきたい。</a:t>
            </a: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チームメンバーの知識の差を埋め、開発での遅れを取り戻すことで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開発全体の最適化に貢献できた。</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１から作り出すことの楽しさを感じながら制作できた。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自分のイメージと同じものを全体で共有することの難しさを学んだこと。</a:t>
            </a:r>
            <a:br>
              <a:rPr lang="ja-JP" altLang="en-US" sz="2000" dirty="0">
                <a:latin typeface="メイリオ" panose="020B0604030504040204" pitchFamily="50" charset="-128"/>
                <a:ea typeface="メイリオ" panose="020B0604030504040204" pitchFamily="50" charset="-128"/>
              </a:rPr>
            </a:b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「必要以上の話し合い」を心がけること。</a:t>
            </a: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デモンストレーション</a:t>
            </a:r>
            <a:endParaRPr lang="en-US" altLang="ja-JP" sz="3200" dirty="0"/>
          </a:p>
          <a:p>
            <a:pPr marL="0" indent="0">
              <a:buNone/>
            </a:pPr>
            <a:r>
              <a:rPr lang="ja-JP" altLang="en-US" sz="3200" dirty="0"/>
              <a:t>３</a:t>
            </a:r>
            <a:r>
              <a:rPr lang="en-US" altLang="ja-JP" sz="3200" dirty="0"/>
              <a:t>.</a:t>
            </a:r>
            <a:r>
              <a:rPr lang="ja-JP" altLang="en-US" sz="3200" dirty="0"/>
              <a:t>チーム紹介</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受講者の意見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1" y="3175963"/>
            <a:ext cx="5834653"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掲示板サイトに入れる</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5618074"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掲示板サイトに入れない</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2117</TotalTime>
  <Words>1966</Words>
  <Application>Microsoft Office PowerPoint</Application>
  <PresentationFormat>ワイド画面</PresentationFormat>
  <Paragraphs>366</Paragraphs>
  <Slides>30</Slides>
  <Notes>19</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NotoSansJP</vt: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PRポイント① 受講者同士のみでのコミュニケーション </vt:lpstr>
      <vt:lpstr>PowerPoint プレゼンテーション</vt:lpstr>
      <vt:lpstr>PRポイント① 受講者同士のみでのコミュニケーション</vt:lpstr>
      <vt:lpstr>PRポイント②誹謗中傷等への対策 </vt:lpstr>
      <vt:lpstr>未実装機能</vt:lpstr>
      <vt:lpstr>本日の発表の流れ</vt:lpstr>
      <vt:lpstr>画面遷移</vt:lpstr>
      <vt:lpstr>ファイル構成</vt:lpstr>
      <vt:lpstr>ファイル構成</vt:lpstr>
      <vt:lpstr>本日の発表の流れ</vt:lpstr>
      <vt:lpstr>チームの目標</vt:lpstr>
      <vt:lpstr>チームのよくなったところ</vt:lpstr>
      <vt:lpstr>チームの反省点・課題 技術面</vt:lpstr>
      <vt:lpstr>チームの反省点・課題 チームとしての面</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102</cp:revision>
  <dcterms:created xsi:type="dcterms:W3CDTF">2021-06-22T04:38:40Z</dcterms:created>
  <dcterms:modified xsi:type="dcterms:W3CDTF">2021-06-29T02:22:48Z</dcterms:modified>
</cp:coreProperties>
</file>